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notesMasterIdLst>
    <p:notesMasterId r:id="rId45"/>
  </p:notesMasterIdLst>
  <p:handoutMasterIdLst>
    <p:handoutMasterId r:id="rId46"/>
  </p:handoutMasterIdLst>
  <p:sldIdLst>
    <p:sldId id="267" r:id="rId5"/>
    <p:sldId id="295" r:id="rId6"/>
    <p:sldId id="334" r:id="rId7"/>
    <p:sldId id="336" r:id="rId8"/>
    <p:sldId id="335" r:id="rId9"/>
    <p:sldId id="337" r:id="rId10"/>
    <p:sldId id="340" r:id="rId11"/>
    <p:sldId id="341" r:id="rId12"/>
    <p:sldId id="355" r:id="rId13"/>
    <p:sldId id="356" r:id="rId14"/>
    <p:sldId id="360" r:id="rId15"/>
    <p:sldId id="359" r:id="rId16"/>
    <p:sldId id="357" r:id="rId17"/>
    <p:sldId id="358" r:id="rId18"/>
    <p:sldId id="339" r:id="rId19"/>
    <p:sldId id="338" r:id="rId20"/>
    <p:sldId id="350" r:id="rId21"/>
    <p:sldId id="353" r:id="rId22"/>
    <p:sldId id="342" r:id="rId23"/>
    <p:sldId id="343" r:id="rId24"/>
    <p:sldId id="344" r:id="rId25"/>
    <p:sldId id="345" r:id="rId26"/>
    <p:sldId id="347" r:id="rId27"/>
    <p:sldId id="348" r:id="rId28"/>
    <p:sldId id="349" r:id="rId29"/>
    <p:sldId id="354" r:id="rId30"/>
    <p:sldId id="351" r:id="rId31"/>
    <p:sldId id="352" r:id="rId32"/>
    <p:sldId id="375" r:id="rId33"/>
    <p:sldId id="361" r:id="rId34"/>
    <p:sldId id="367" r:id="rId35"/>
    <p:sldId id="368" r:id="rId36"/>
    <p:sldId id="366" r:id="rId37"/>
    <p:sldId id="369" r:id="rId38"/>
    <p:sldId id="370" r:id="rId39"/>
    <p:sldId id="371" r:id="rId40"/>
    <p:sldId id="374" r:id="rId41"/>
    <p:sldId id="373" r:id="rId42"/>
    <p:sldId id="372" r:id="rId43"/>
    <p:sldId id="319" r:id="rId4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 Learning Schoo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FFFF00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374" autoAdjust="0"/>
  </p:normalViewPr>
  <p:slideViewPr>
    <p:cSldViewPr>
      <p:cViewPr varScale="1">
        <p:scale>
          <a:sx n="65" d="100"/>
          <a:sy n="65" d="100"/>
        </p:scale>
        <p:origin x="582" y="8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032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635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20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200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75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190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633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690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218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32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851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9101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33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289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165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404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398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493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591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42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298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57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500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414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506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278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271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430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523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438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2517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303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699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879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65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751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28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068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04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2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42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80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6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04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4"/>
            <a:ext cx="4936474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53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45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2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r>
              <a:rPr lang="en-US"/>
              <a:t>01.08.2016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9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48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1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10" Type="http://schemas.openxmlformats.org/officeDocument/2006/relationships/image" Target="../media/image16.gif"/><Relationship Id="rId4" Type="http://schemas.openxmlformats.org/officeDocument/2006/relationships/image" Target="../media/image10.gif"/><Relationship Id="rId9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2526032"/>
          </a:xfrm>
        </p:spPr>
        <p:txBody>
          <a:bodyPr rtlCol="0">
            <a:noAutofit/>
          </a:bodyPr>
          <a:lstStyle/>
          <a:p>
            <a:pPr algn="ctr" rtl="0"/>
            <a:r>
              <a:rPr lang="ru-RU" sz="5400" b="1" dirty="0">
                <a:ea typeface="Times New Roman" panose="02020603050405020304" pitchFamily="18" charset="0"/>
              </a:rPr>
              <a:t>Основы глубокого обучения </a:t>
            </a:r>
            <a:endParaRPr lang="ru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6521" y="4437112"/>
            <a:ext cx="10055781" cy="1143000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Лектор: </a:t>
            </a:r>
            <a:r>
              <a:rPr lang="ru-RU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сгибнев</a:t>
            </a:r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и. В.</a:t>
            </a:r>
          </a:p>
          <a:p>
            <a:pPr rtl="0"/>
            <a:endParaRPr lang="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Полносвязные</a:t>
            </a: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 нейронные сети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138;p23">
            <a:extLst>
              <a:ext uri="{FF2B5EF4-FFF2-40B4-BE49-F238E27FC236}">
                <a16:creationId xmlns:a16="http://schemas.microsoft.com/office/drawing/2014/main" id="{4CE98BEF-1DDD-4406-B1FB-C0EA7170FF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438" y="2365537"/>
            <a:ext cx="4195948" cy="2126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654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Полносвязные</a:t>
            </a: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 нейронные сети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6C0F42-0ECA-4809-A676-ECA99B418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849" y="1428400"/>
            <a:ext cx="6456224" cy="3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6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Функции активации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3B54-A12A-49BD-9D39-2650F30C6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900237"/>
            <a:ext cx="69437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15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Полносвязные</a:t>
            </a: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 нейронные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B3E25E-48E2-4143-BEFD-A97CAE2D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290" y="1333863"/>
            <a:ext cx="8352244" cy="4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0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Полносвязные</a:t>
            </a: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 нейронные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019451-4EF1-43AB-BEAD-04BE5E5C0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61" y="1240663"/>
            <a:ext cx="7323201" cy="437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en-US" sz="3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ImageNet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15388F-FAD9-439D-988F-FFE2D5CD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25" y="1381125"/>
            <a:ext cx="4676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8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en-US" sz="3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AlexNet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121;p21">
            <a:extLst>
              <a:ext uri="{FF2B5EF4-FFF2-40B4-BE49-F238E27FC236}">
                <a16:creationId xmlns:a16="http://schemas.microsoft.com/office/drawing/2014/main" id="{B58CCD79-B50C-4526-A0F6-E5A691069A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836" y="2340812"/>
            <a:ext cx="6478249" cy="217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45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Свертка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578;p50">
            <a:extLst>
              <a:ext uri="{FF2B5EF4-FFF2-40B4-BE49-F238E27FC236}">
                <a16:creationId xmlns:a16="http://schemas.microsoft.com/office/drawing/2014/main" id="{3C8896EA-E33B-4A8A-A722-1E54A37250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186" y="1911002"/>
            <a:ext cx="6071100" cy="298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33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Пулинг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594;p52">
            <a:extLst>
              <a:ext uri="{FF2B5EF4-FFF2-40B4-BE49-F238E27FC236}">
                <a16:creationId xmlns:a16="http://schemas.microsoft.com/office/drawing/2014/main" id="{49155E4C-7128-49C4-BA7F-04B134CFCA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749" y="1775188"/>
            <a:ext cx="3613325" cy="266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877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Свертка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430116" y="29136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202;p30">
            <a:extLst>
              <a:ext uri="{FF2B5EF4-FFF2-40B4-BE49-F238E27FC236}">
                <a16:creationId xmlns:a16="http://schemas.microsoft.com/office/drawing/2014/main" id="{070A2F6D-D192-4385-8628-F79B50F1C3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60" y="2347537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3;p30">
            <a:extLst>
              <a:ext uri="{FF2B5EF4-FFF2-40B4-BE49-F238E27FC236}">
                <a16:creationId xmlns:a16="http://schemas.microsoft.com/office/drawing/2014/main" id="{29702454-162D-433A-A62E-BC334B41E9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574" y="2918237"/>
            <a:ext cx="1646700" cy="157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07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Программа курса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FA427C7-3C09-4837-9C56-E02EBA590E64}"/>
              </a:ext>
            </a:extLst>
          </p:cNvPr>
          <p:cNvSpPr/>
          <p:nvPr/>
        </p:nvSpPr>
        <p:spPr>
          <a:xfrm>
            <a:off x="189756" y="615454"/>
            <a:ext cx="1191061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Математика для машинного обучения</a:t>
            </a:r>
            <a:br>
              <a:rPr lang="ru-RU" sz="1300" b="1" dirty="0">
                <a:ea typeface="Times New Roman" panose="02020603050405020304" pitchFamily="18" charset="0"/>
              </a:rPr>
            </a:br>
            <a:r>
              <a:rPr lang="ru-RU" sz="1300" i="1" dirty="0">
                <a:ea typeface="Times New Roman" panose="02020603050405020304" pitchFamily="18" charset="0"/>
              </a:rPr>
              <a:t>Основы линейной алгебры. Основы теории вероятностей и статистики. Основы оптимизации.</a:t>
            </a:r>
            <a:endParaRPr lang="ru-RU" sz="1300" dirty="0"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Python для машинного обучения</a:t>
            </a:r>
            <a:br>
              <a:rPr lang="ru-RU" sz="1300" dirty="0">
                <a:ea typeface="Times New Roman" panose="02020603050405020304" pitchFamily="18" charset="0"/>
              </a:rPr>
            </a:br>
            <a:r>
              <a:rPr lang="ru-RU" sz="1300" i="1" dirty="0">
                <a:ea typeface="Times New Roman" panose="02020603050405020304" pitchFamily="18" charset="0"/>
              </a:rPr>
              <a:t>Основы </a:t>
            </a:r>
            <a:r>
              <a:rPr lang="ru-RU" sz="1300" i="1" dirty="0" err="1">
                <a:ea typeface="Times New Roman" panose="02020603050405020304" pitchFamily="18" charset="0"/>
              </a:rPr>
              <a:t>numpy</a:t>
            </a:r>
            <a:r>
              <a:rPr lang="ru-RU" sz="1300" i="1" dirty="0">
                <a:ea typeface="Times New Roman" panose="02020603050405020304" pitchFamily="18" charset="0"/>
              </a:rPr>
              <a:t>, </a:t>
            </a:r>
            <a:r>
              <a:rPr lang="en-US" sz="1300" i="1" dirty="0">
                <a:ea typeface="Times New Roman" panose="02020603050405020304" pitchFamily="18" charset="0"/>
              </a:rPr>
              <a:t>pandas</a:t>
            </a:r>
            <a:r>
              <a:rPr lang="ru-RU" sz="1300" i="1" dirty="0">
                <a:ea typeface="Times New Roman" panose="02020603050405020304" pitchFamily="18" charset="0"/>
              </a:rPr>
              <a:t>, </a:t>
            </a:r>
            <a:r>
              <a:rPr lang="en-US" sz="1300" i="1" dirty="0" err="1">
                <a:ea typeface="Times New Roman" panose="02020603050405020304" pitchFamily="18" charset="0"/>
              </a:rPr>
              <a:t>scipy</a:t>
            </a:r>
            <a:r>
              <a:rPr lang="ru-RU" sz="1300" i="1" dirty="0">
                <a:ea typeface="Times New Roman" panose="02020603050405020304" pitchFamily="18" charset="0"/>
              </a:rPr>
              <a:t>, </a:t>
            </a:r>
            <a:r>
              <a:rPr lang="en-US" sz="1300" i="1" dirty="0">
                <a:ea typeface="Times New Roman" panose="02020603050405020304" pitchFamily="18" charset="0"/>
              </a:rPr>
              <a:t>matplotlib</a:t>
            </a:r>
            <a:r>
              <a:rPr lang="ru-RU" sz="1300" i="1" dirty="0">
                <a:ea typeface="Times New Roman" panose="02020603050405020304" pitchFamily="18" charset="0"/>
              </a:rPr>
              <a:t>, </a:t>
            </a:r>
            <a:r>
              <a:rPr lang="en-US" sz="1300" i="1" dirty="0" err="1">
                <a:ea typeface="Times New Roman" panose="02020603050405020304" pitchFamily="18" charset="0"/>
              </a:rPr>
              <a:t>scikit</a:t>
            </a:r>
            <a:r>
              <a:rPr lang="ru-RU" sz="1300" i="1" dirty="0">
                <a:ea typeface="Times New Roman" panose="02020603050405020304" pitchFamily="18" charset="0"/>
              </a:rPr>
              <a:t>-</a:t>
            </a:r>
            <a:r>
              <a:rPr lang="en-US" sz="1300" i="1" dirty="0">
                <a:ea typeface="Times New Roman" panose="02020603050405020304" pitchFamily="18" charset="0"/>
              </a:rPr>
              <a:t>learn</a:t>
            </a:r>
            <a:r>
              <a:rPr lang="ru-RU" sz="1300" i="1" dirty="0">
                <a:ea typeface="Times New Roman" panose="02020603050405020304" pitchFamily="18" charset="0"/>
              </a:rPr>
              <a:t>, </a:t>
            </a:r>
            <a:r>
              <a:rPr lang="en-US" sz="1300" i="1" dirty="0">
                <a:ea typeface="Times New Roman" panose="02020603050405020304" pitchFamily="18" charset="0"/>
              </a:rPr>
              <a:t>seaborn</a:t>
            </a:r>
            <a:r>
              <a:rPr lang="ru-RU" sz="1300" i="1" dirty="0">
                <a:ea typeface="Times New Roman" panose="02020603050405020304" pitchFamily="18" charset="0"/>
              </a:rPr>
              <a:t>;</a:t>
            </a:r>
            <a:endParaRPr lang="ru-RU" sz="1300" dirty="0"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Основы машинного обучения</a:t>
            </a:r>
            <a:br>
              <a:rPr lang="ru-RU" sz="1300" dirty="0">
                <a:ea typeface="Times New Roman" panose="02020603050405020304" pitchFamily="18" charset="0"/>
              </a:rPr>
            </a:br>
            <a:r>
              <a:rPr lang="ru-RU" sz="1300" i="1" dirty="0">
                <a:ea typeface="Times New Roman" panose="02020603050405020304" pitchFamily="18" charset="0"/>
              </a:rPr>
              <a:t>Постановки задач в машинном обучении. Примеры задач. Виды данных. Объекты. Признаки. Обучающая, проверочная и тестовая выборки. Кросс-валидация. Переобучение. Обучение с учителем. Обучение без учителя. Параметры. Гиперпараметры.</a:t>
            </a:r>
            <a:endParaRPr lang="ru-RU" sz="1300" dirty="0"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Первичный анализ данных</a:t>
            </a:r>
            <a:br>
              <a:rPr lang="ru-RU" sz="1300" dirty="0">
                <a:ea typeface="Times New Roman" panose="02020603050405020304" pitchFamily="18" charset="0"/>
              </a:rPr>
            </a:br>
            <a:r>
              <a:rPr lang="ru-RU" sz="1300" i="1" dirty="0">
                <a:ea typeface="Times New Roman" panose="02020603050405020304" pitchFamily="18" charset="0"/>
              </a:rPr>
              <a:t>Представление данных. Визуализация данных. Подготовка данных. Отбор признаков. Разработка признаков. Выбор модели. Подбор </a:t>
            </a:r>
            <a:r>
              <a:rPr lang="ru-RU" sz="1300" i="1" dirty="0" err="1">
                <a:ea typeface="Times New Roman" panose="02020603050405020304" pitchFamily="18" charset="0"/>
              </a:rPr>
              <a:t>гиперпараметров</a:t>
            </a:r>
            <a:r>
              <a:rPr lang="ru-RU" sz="1300" i="1" dirty="0">
                <a:ea typeface="Times New Roman" panose="02020603050405020304" pitchFamily="18" charset="0"/>
              </a:rPr>
              <a:t>. Метрики качества. </a:t>
            </a:r>
            <a:endParaRPr lang="ru-RU" sz="1300" dirty="0"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Линейные модели</a:t>
            </a:r>
            <a:br>
              <a:rPr lang="ru-RU" sz="1300" dirty="0">
                <a:ea typeface="Times New Roman" panose="02020603050405020304" pitchFamily="18" charset="0"/>
              </a:rPr>
            </a:br>
            <a:r>
              <a:rPr lang="ru-RU" sz="1300" i="1" dirty="0">
                <a:ea typeface="Times New Roman" panose="02020603050405020304" pitchFamily="18" charset="0"/>
              </a:rPr>
              <a:t>Линейная регрессия. Функции активации. Логистическая регрессия. Метрики качества.</a:t>
            </a:r>
            <a:endParaRPr lang="ru-RU" sz="1300" dirty="0"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Решающие деревья</a:t>
            </a:r>
            <a:br>
              <a:rPr lang="ru-RU" sz="1300" dirty="0">
                <a:ea typeface="Times New Roman" panose="02020603050405020304" pitchFamily="18" charset="0"/>
              </a:rPr>
            </a:br>
            <a:r>
              <a:rPr lang="ru-RU" sz="1300" i="1" dirty="0">
                <a:ea typeface="Times New Roman" panose="02020603050405020304" pitchFamily="18" charset="0"/>
              </a:rPr>
              <a:t>Дерево решений. Критерии информативности. Случайный лес. Регуляризация.</a:t>
            </a:r>
            <a:endParaRPr lang="ru-RU" sz="1300" dirty="0"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Композиции алгоритмов</a:t>
            </a:r>
            <a:br>
              <a:rPr lang="ru-RU" sz="1300" dirty="0">
                <a:ea typeface="Times New Roman" panose="02020603050405020304" pitchFamily="18" charset="0"/>
              </a:rPr>
            </a:br>
            <a:r>
              <a:rPr lang="ru-RU" sz="1300" i="1" dirty="0" err="1">
                <a:ea typeface="Times New Roman" panose="02020603050405020304" pitchFamily="18" charset="0"/>
              </a:rPr>
              <a:t>Бустинг</a:t>
            </a:r>
            <a:r>
              <a:rPr lang="ru-RU" sz="1300" i="1" dirty="0">
                <a:ea typeface="Times New Roman" panose="02020603050405020304" pitchFamily="18" charset="0"/>
              </a:rPr>
              <a:t>. </a:t>
            </a:r>
            <a:r>
              <a:rPr lang="en-US" sz="1300" i="1" dirty="0" err="1">
                <a:ea typeface="Times New Roman" panose="02020603050405020304" pitchFamily="18" charset="0"/>
              </a:rPr>
              <a:t>Adaboost</a:t>
            </a:r>
            <a:r>
              <a:rPr lang="en-US" sz="1300" i="1" dirty="0">
                <a:ea typeface="Times New Roman" panose="02020603050405020304" pitchFamily="18" charset="0"/>
              </a:rPr>
              <a:t>. </a:t>
            </a:r>
            <a:r>
              <a:rPr lang="ru-RU" sz="1300" i="1" dirty="0">
                <a:ea typeface="Times New Roman" panose="02020603050405020304" pitchFamily="18" charset="0"/>
              </a:rPr>
              <a:t>Градиентный </a:t>
            </a:r>
            <a:r>
              <a:rPr lang="ru-RU" sz="1300" i="1" dirty="0" err="1">
                <a:ea typeface="Times New Roman" panose="02020603050405020304" pitchFamily="18" charset="0"/>
              </a:rPr>
              <a:t>бустинг</a:t>
            </a:r>
            <a:r>
              <a:rPr lang="ru-RU" sz="1300" i="1" dirty="0">
                <a:ea typeface="Times New Roman" panose="02020603050405020304" pitchFamily="18" charset="0"/>
              </a:rPr>
              <a:t> и его аналоги</a:t>
            </a:r>
            <a:r>
              <a:rPr lang="en-US" sz="1300" i="1" dirty="0">
                <a:ea typeface="Times New Roman" panose="02020603050405020304" pitchFamily="18" charset="0"/>
              </a:rPr>
              <a:t> </a:t>
            </a:r>
            <a:r>
              <a:rPr lang="ru-RU" sz="1300" i="1" dirty="0">
                <a:ea typeface="Times New Roman" panose="02020603050405020304" pitchFamily="18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Основы глубокого обучения</a:t>
            </a:r>
            <a:br>
              <a:rPr lang="ru-RU" sz="1300" dirty="0">
                <a:ea typeface="Times New Roman" panose="02020603050405020304" pitchFamily="18" charset="0"/>
              </a:rPr>
            </a:br>
            <a:r>
              <a:rPr lang="ru-RU" sz="1300" i="1" dirty="0">
                <a:ea typeface="Times New Roman" panose="02020603050405020304" pitchFamily="18" charset="0"/>
              </a:rPr>
              <a:t>Тензоры. Вычислительный граф. Нейронная сеть. Метод обратного распространения ошибки. Стохастический градиентный спуск и его аналоги. Методы обучения. Типы нейронных сетей. Базовые слои и операции. </a:t>
            </a:r>
            <a:r>
              <a:rPr lang="ru-RU" sz="1300" i="1" dirty="0" err="1">
                <a:ea typeface="Times New Roman" panose="02020603050405020304" pitchFamily="18" charset="0"/>
              </a:rPr>
              <a:t>Полносвязные</a:t>
            </a:r>
            <a:r>
              <a:rPr lang="ru-RU" sz="1300" i="1" dirty="0">
                <a:ea typeface="Times New Roman" panose="02020603050405020304" pitchFamily="18" charset="0"/>
              </a:rPr>
              <a:t> нейронные сети. Сверточные нейронные сети. Задачи компьютерного зрения.</a:t>
            </a:r>
            <a:endParaRPr lang="ru-RU" sz="1300" dirty="0"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Платформы и фреймворки глубокого обучения</a:t>
            </a:r>
            <a:br>
              <a:rPr lang="ru-RU" sz="1300" dirty="0">
                <a:ea typeface="Times New Roman" panose="02020603050405020304" pitchFamily="18" charset="0"/>
              </a:rPr>
            </a:br>
            <a:r>
              <a:rPr lang="ru-RU" sz="1300" i="1" dirty="0">
                <a:ea typeface="Times New Roman" panose="02020603050405020304" pitchFamily="18" charset="0"/>
              </a:rPr>
              <a:t>Фреймворки для обучения нейронных сетей. Платформы для обучения нейронных сетей.</a:t>
            </a:r>
            <a:r>
              <a:rPr lang="ru-RU" sz="1300" dirty="0">
                <a:ea typeface="Times New Roman" panose="02020603050405020304" pitchFamily="18" charset="0"/>
              </a:rPr>
              <a:t> </a:t>
            </a:r>
            <a:r>
              <a:rPr lang="ru-RU" sz="1300" i="1" dirty="0">
                <a:ea typeface="Times New Roman" panose="02020603050405020304" pitchFamily="18" charset="0"/>
              </a:rPr>
              <a:t>Инференс-фреймворки для аппаратных платформ.</a:t>
            </a:r>
            <a:endParaRPr lang="ru-RU" sz="1300" dirty="0"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Отечественная Платформа глубокого обучения и фреймворк </a:t>
            </a:r>
            <a:r>
              <a:rPr lang="ru-RU" sz="1300" b="1" dirty="0" err="1">
                <a:ea typeface="Times New Roman" panose="02020603050405020304" pitchFamily="18" charset="0"/>
              </a:rPr>
              <a:t>Plat</a:t>
            </a:r>
            <a:r>
              <a:rPr lang="en-US" sz="1300" b="1" dirty="0">
                <a:ea typeface="Times New Roman" panose="02020603050405020304" pitchFamily="18" charset="0"/>
              </a:rPr>
              <a:t>Lib</a:t>
            </a:r>
            <a:br>
              <a:rPr lang="ru-RU" sz="1300" dirty="0">
                <a:ea typeface="Times New Roman" panose="02020603050405020304" pitchFamily="18" charset="0"/>
              </a:rPr>
            </a:br>
            <a:r>
              <a:rPr lang="ru-RU" sz="1300" i="1" dirty="0">
                <a:ea typeface="Times New Roman" panose="02020603050405020304" pitchFamily="18" charset="0"/>
              </a:rPr>
              <a:t>Уровни Платформы. Типовые решения. Визуальное программирование. Фреймворк </a:t>
            </a:r>
            <a:r>
              <a:rPr lang="en-US" sz="1300" i="1" dirty="0">
                <a:ea typeface="Times New Roman" panose="02020603050405020304" pitchFamily="18" charset="0"/>
              </a:rPr>
              <a:t>Plat</a:t>
            </a:r>
            <a:r>
              <a:rPr lang="ru-RU" sz="1300" i="1" dirty="0">
                <a:ea typeface="Times New Roman" panose="02020603050405020304" pitchFamily="18" charset="0"/>
              </a:rPr>
              <a:t>.</a:t>
            </a:r>
            <a:endParaRPr lang="ru-RU" sz="1300" dirty="0"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Нейросетевой фреймворк PyTorch</a:t>
            </a:r>
            <a:br>
              <a:rPr lang="ru-RU" sz="1300" dirty="0">
                <a:ea typeface="Times New Roman" panose="02020603050405020304" pitchFamily="18" charset="0"/>
              </a:rPr>
            </a:br>
            <a:r>
              <a:rPr lang="ru-RU" sz="1300" i="1" dirty="0">
                <a:ea typeface="Times New Roman" panose="02020603050405020304" pitchFamily="18" charset="0"/>
              </a:rPr>
              <a:t>Введение в </a:t>
            </a:r>
            <a:r>
              <a:rPr lang="en-US" sz="1300" i="1" dirty="0">
                <a:ea typeface="Times New Roman" panose="02020603050405020304" pitchFamily="18" charset="0"/>
              </a:rPr>
              <a:t>PyTorch</a:t>
            </a:r>
            <a:r>
              <a:rPr lang="ru-RU" sz="1300" i="1" dirty="0">
                <a:ea typeface="Times New Roman" panose="02020603050405020304" pitchFamily="18" charset="0"/>
              </a:rPr>
              <a:t>. Загрузка данных. Работы с тензорами. Модули </a:t>
            </a:r>
            <a:r>
              <a:rPr lang="en-US" sz="1300" i="1" dirty="0">
                <a:ea typeface="Times New Roman" panose="02020603050405020304" pitchFamily="18" charset="0"/>
              </a:rPr>
              <a:t>PyTorch</a:t>
            </a:r>
            <a:r>
              <a:rPr lang="ru-RU" sz="1300" i="1" dirty="0">
                <a:ea typeface="Times New Roman" panose="02020603050405020304" pitchFamily="18" charset="0"/>
              </a:rPr>
              <a:t>. Формат хранения нейронных сетей.</a:t>
            </a:r>
            <a:endParaRPr lang="ru-RU" sz="1300" dirty="0"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300" b="1" dirty="0">
                <a:ea typeface="Times New Roman" panose="02020603050405020304" pitchFamily="18" charset="0"/>
              </a:rPr>
              <a:t>Обработка изображений</a:t>
            </a:r>
            <a:br>
              <a:rPr lang="ru-RU" sz="1300" dirty="0">
                <a:ea typeface="Times New Roman" panose="02020603050405020304" pitchFamily="18" charset="0"/>
              </a:rPr>
            </a:br>
            <a:r>
              <a:rPr lang="ru-RU" sz="1300" i="1" dirty="0">
                <a:ea typeface="Times New Roman" panose="02020603050405020304" pitchFamily="18" charset="0"/>
              </a:rPr>
              <a:t>Представление изображения. Классические методы обработки изображений. Свёртка. Генерация признаков. Классификация. Семантическая сегментация. Детектирование объектов. Аугментации. Локальные ключевые точки. Сопоставление ключевых точек. Карты глубины. </a:t>
            </a:r>
            <a:endParaRPr lang="ru-RU" sz="13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Свертка</a:t>
            </a:r>
          </a:p>
        </p:txBody>
      </p:sp>
      <p:pic>
        <p:nvPicPr>
          <p:cNvPr id="23" name="Google Shape;214;p31">
            <a:extLst>
              <a:ext uri="{FF2B5EF4-FFF2-40B4-BE49-F238E27FC236}">
                <a16:creationId xmlns:a16="http://schemas.microsoft.com/office/drawing/2014/main" id="{5C08ACA8-645E-499C-B365-7F07EE889E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60" y="234888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15;p31">
            <a:extLst>
              <a:ext uri="{FF2B5EF4-FFF2-40B4-BE49-F238E27FC236}">
                <a16:creationId xmlns:a16="http://schemas.microsoft.com/office/drawing/2014/main" id="{953C092A-7EBE-42A0-B103-F484A09E80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499" y="2348892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16;p31">
            <a:extLst>
              <a:ext uri="{FF2B5EF4-FFF2-40B4-BE49-F238E27FC236}">
                <a16:creationId xmlns:a16="http://schemas.microsoft.com/office/drawing/2014/main" id="{C75B2C7A-001B-441B-A895-79F71133BEDD}"/>
              </a:ext>
            </a:extLst>
          </p:cNvPr>
          <p:cNvSpPr/>
          <p:nvPr/>
        </p:nvSpPr>
        <p:spPr>
          <a:xfrm>
            <a:off x="7294399" y="2504967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17;p31">
            <a:extLst>
              <a:ext uri="{FF2B5EF4-FFF2-40B4-BE49-F238E27FC236}">
                <a16:creationId xmlns:a16="http://schemas.microsoft.com/office/drawing/2014/main" id="{62528116-7FDF-40CE-9F88-C4F3ACBEA6DE}"/>
              </a:ext>
            </a:extLst>
          </p:cNvPr>
          <p:cNvSpPr txBox="1"/>
          <p:nvPr/>
        </p:nvSpPr>
        <p:spPr>
          <a:xfrm>
            <a:off x="7294399" y="2427092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7" name="Google Shape;218;p31">
            <a:extLst>
              <a:ext uri="{FF2B5EF4-FFF2-40B4-BE49-F238E27FC236}">
                <a16:creationId xmlns:a16="http://schemas.microsoft.com/office/drawing/2014/main" id="{26108FCC-807A-4AA0-8992-2CD6F0055261}"/>
              </a:ext>
            </a:extLst>
          </p:cNvPr>
          <p:cNvSpPr/>
          <p:nvPr/>
        </p:nvSpPr>
        <p:spPr>
          <a:xfrm>
            <a:off x="3276374" y="1502999"/>
            <a:ext cx="4102175" cy="844200"/>
          </a:xfrm>
          <a:custGeom>
            <a:avLst/>
            <a:gdLst/>
            <a:ahLst/>
            <a:cxnLst/>
            <a:rect l="l" t="t" r="r" b="b"/>
            <a:pathLst>
              <a:path w="164087" h="33768" extrusionOk="0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8" name="Google Shape;219;p31">
            <a:extLst>
              <a:ext uri="{FF2B5EF4-FFF2-40B4-BE49-F238E27FC236}">
                <a16:creationId xmlns:a16="http://schemas.microsoft.com/office/drawing/2014/main" id="{2DA1AB15-1AEA-4D28-BC1F-EE95BFE6209E}"/>
              </a:ext>
            </a:extLst>
          </p:cNvPr>
          <p:cNvCxnSpPr/>
          <p:nvPr/>
        </p:nvCxnSpPr>
        <p:spPr>
          <a:xfrm>
            <a:off x="7336474" y="2263067"/>
            <a:ext cx="63000" cy="1158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" name="Google Shape;220;p31">
            <a:extLst>
              <a:ext uri="{FF2B5EF4-FFF2-40B4-BE49-F238E27FC236}">
                <a16:creationId xmlns:a16="http://schemas.microsoft.com/office/drawing/2014/main" id="{6D94F0C9-33C3-4187-BCFE-95E17DD7A2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749" y="1089807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21;p31">
            <a:extLst>
              <a:ext uri="{FF2B5EF4-FFF2-40B4-BE49-F238E27FC236}">
                <a16:creationId xmlns:a16="http://schemas.microsoft.com/office/drawing/2014/main" id="{367941B2-DDE5-4B51-BCCF-7F8344B9F841}"/>
              </a:ext>
            </a:extLst>
          </p:cNvPr>
          <p:cNvSpPr txBox="1"/>
          <p:nvPr/>
        </p:nvSpPr>
        <p:spPr>
          <a:xfrm>
            <a:off x="3665549" y="1128442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78898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Свертка</a:t>
            </a:r>
          </a:p>
        </p:txBody>
      </p:sp>
      <p:pic>
        <p:nvPicPr>
          <p:cNvPr id="9" name="Google Shape;226;p32">
            <a:extLst>
              <a:ext uri="{FF2B5EF4-FFF2-40B4-BE49-F238E27FC236}">
                <a16:creationId xmlns:a16="http://schemas.microsoft.com/office/drawing/2014/main" id="{CCAD3702-0786-4F2A-94B8-8C00AEE3CD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60" y="234888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7;p32">
            <a:extLst>
              <a:ext uri="{FF2B5EF4-FFF2-40B4-BE49-F238E27FC236}">
                <a16:creationId xmlns:a16="http://schemas.microsoft.com/office/drawing/2014/main" id="{B06969BC-D612-489C-86C3-BC2D7EB1DE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74" y="2348892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8;p32">
            <a:extLst>
              <a:ext uri="{FF2B5EF4-FFF2-40B4-BE49-F238E27FC236}">
                <a16:creationId xmlns:a16="http://schemas.microsoft.com/office/drawing/2014/main" id="{35A2DE47-2560-4961-B092-136E49C979D1}"/>
              </a:ext>
            </a:extLst>
          </p:cNvPr>
          <p:cNvSpPr/>
          <p:nvPr/>
        </p:nvSpPr>
        <p:spPr>
          <a:xfrm>
            <a:off x="7294399" y="2504967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9;p32">
            <a:extLst>
              <a:ext uri="{FF2B5EF4-FFF2-40B4-BE49-F238E27FC236}">
                <a16:creationId xmlns:a16="http://schemas.microsoft.com/office/drawing/2014/main" id="{771DC671-C583-4FBB-B0BC-D467D1D1A4F1}"/>
              </a:ext>
            </a:extLst>
          </p:cNvPr>
          <p:cNvSpPr txBox="1"/>
          <p:nvPr/>
        </p:nvSpPr>
        <p:spPr>
          <a:xfrm>
            <a:off x="7294399" y="2427092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13" name="Google Shape;230;p32">
            <a:extLst>
              <a:ext uri="{FF2B5EF4-FFF2-40B4-BE49-F238E27FC236}">
                <a16:creationId xmlns:a16="http://schemas.microsoft.com/office/drawing/2014/main" id="{69226A65-8827-4A75-ADD9-7D3EFAB9A8B2}"/>
              </a:ext>
            </a:extLst>
          </p:cNvPr>
          <p:cNvCxnSpPr/>
          <p:nvPr/>
        </p:nvCxnSpPr>
        <p:spPr>
          <a:xfrm>
            <a:off x="3065999" y="2157867"/>
            <a:ext cx="3156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31;p32">
            <a:extLst>
              <a:ext uri="{FF2B5EF4-FFF2-40B4-BE49-F238E27FC236}">
                <a16:creationId xmlns:a16="http://schemas.microsoft.com/office/drawing/2014/main" id="{19ADE111-E818-4C97-A744-F1734D5E17B6}"/>
              </a:ext>
            </a:extLst>
          </p:cNvPr>
          <p:cNvSpPr txBox="1"/>
          <p:nvPr/>
        </p:nvSpPr>
        <p:spPr>
          <a:xfrm>
            <a:off x="2799099" y="1835692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15" name="Google Shape;232;p32">
            <a:extLst>
              <a:ext uri="{FF2B5EF4-FFF2-40B4-BE49-F238E27FC236}">
                <a16:creationId xmlns:a16="http://schemas.microsoft.com/office/drawing/2014/main" id="{5029C093-199F-48A8-8648-1355F4B32735}"/>
              </a:ext>
            </a:extLst>
          </p:cNvPr>
          <p:cNvSpPr txBox="1"/>
          <p:nvPr/>
        </p:nvSpPr>
        <p:spPr>
          <a:xfrm>
            <a:off x="7399474" y="2427092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2" name="Google Shape;233;p32">
            <a:extLst>
              <a:ext uri="{FF2B5EF4-FFF2-40B4-BE49-F238E27FC236}">
                <a16:creationId xmlns:a16="http://schemas.microsoft.com/office/drawing/2014/main" id="{10286FB1-CCAE-43ED-8299-82DF73F24651}"/>
              </a:ext>
            </a:extLst>
          </p:cNvPr>
          <p:cNvSpPr/>
          <p:nvPr/>
        </p:nvSpPr>
        <p:spPr>
          <a:xfrm>
            <a:off x="3444674" y="1379525"/>
            <a:ext cx="4060100" cy="996775"/>
          </a:xfrm>
          <a:custGeom>
            <a:avLst/>
            <a:gdLst/>
            <a:ahLst/>
            <a:cxnLst/>
            <a:rect l="l" t="t" r="r" b="b"/>
            <a:pathLst>
              <a:path w="162404" h="39871" extrusionOk="0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3" name="Google Shape;234;p32">
            <a:extLst>
              <a:ext uri="{FF2B5EF4-FFF2-40B4-BE49-F238E27FC236}">
                <a16:creationId xmlns:a16="http://schemas.microsoft.com/office/drawing/2014/main" id="{485A56A8-3ED2-4181-94EC-CF5D48068A48}"/>
              </a:ext>
            </a:extLst>
          </p:cNvPr>
          <p:cNvCxnSpPr/>
          <p:nvPr/>
        </p:nvCxnSpPr>
        <p:spPr>
          <a:xfrm>
            <a:off x="7462699" y="2297617"/>
            <a:ext cx="63000" cy="1368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" name="Google Shape;235;p32">
            <a:extLst>
              <a:ext uri="{FF2B5EF4-FFF2-40B4-BE49-F238E27FC236}">
                <a16:creationId xmlns:a16="http://schemas.microsoft.com/office/drawing/2014/main" id="{9DC6B9AC-679F-4F5F-85BA-0060FCD653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749" y="1125025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55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Свертка</a:t>
            </a:r>
          </a:p>
        </p:txBody>
      </p:sp>
      <p:pic>
        <p:nvPicPr>
          <p:cNvPr id="9" name="Google Shape;240;p33">
            <a:extLst>
              <a:ext uri="{FF2B5EF4-FFF2-40B4-BE49-F238E27FC236}">
                <a16:creationId xmlns:a16="http://schemas.microsoft.com/office/drawing/2014/main" id="{13F7CDCC-DE57-41C7-BA97-FB2882176C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60" y="234888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1;p33">
            <a:extLst>
              <a:ext uri="{FF2B5EF4-FFF2-40B4-BE49-F238E27FC236}">
                <a16:creationId xmlns:a16="http://schemas.microsoft.com/office/drawing/2014/main" id="{3536E75E-7A71-4AD0-9BA5-E3EBF96F2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199" y="2321742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2;p33">
            <a:extLst>
              <a:ext uri="{FF2B5EF4-FFF2-40B4-BE49-F238E27FC236}">
                <a16:creationId xmlns:a16="http://schemas.microsoft.com/office/drawing/2014/main" id="{202CE70F-6DF2-44F9-976A-F612139CBFDF}"/>
              </a:ext>
            </a:extLst>
          </p:cNvPr>
          <p:cNvSpPr/>
          <p:nvPr/>
        </p:nvSpPr>
        <p:spPr>
          <a:xfrm>
            <a:off x="7294399" y="2504967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43;p33">
            <a:extLst>
              <a:ext uri="{FF2B5EF4-FFF2-40B4-BE49-F238E27FC236}">
                <a16:creationId xmlns:a16="http://schemas.microsoft.com/office/drawing/2014/main" id="{E8DB2E56-5705-4736-9B43-84CF050C5D56}"/>
              </a:ext>
            </a:extLst>
          </p:cNvPr>
          <p:cNvSpPr txBox="1"/>
          <p:nvPr/>
        </p:nvSpPr>
        <p:spPr>
          <a:xfrm>
            <a:off x="7252324" y="2427092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13" name="Google Shape;244;p33">
            <a:extLst>
              <a:ext uri="{FF2B5EF4-FFF2-40B4-BE49-F238E27FC236}">
                <a16:creationId xmlns:a16="http://schemas.microsoft.com/office/drawing/2014/main" id="{5A54280C-F84F-47A7-B12F-C4FF854386B5}"/>
              </a:ext>
            </a:extLst>
          </p:cNvPr>
          <p:cNvCxnSpPr/>
          <p:nvPr/>
        </p:nvCxnSpPr>
        <p:spPr>
          <a:xfrm>
            <a:off x="3065999" y="2157867"/>
            <a:ext cx="3156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45;p33">
            <a:extLst>
              <a:ext uri="{FF2B5EF4-FFF2-40B4-BE49-F238E27FC236}">
                <a16:creationId xmlns:a16="http://schemas.microsoft.com/office/drawing/2014/main" id="{1C5342FE-7279-4FF8-8C7A-01D25EFA1018}"/>
              </a:ext>
            </a:extLst>
          </p:cNvPr>
          <p:cNvSpPr txBox="1"/>
          <p:nvPr/>
        </p:nvSpPr>
        <p:spPr>
          <a:xfrm>
            <a:off x="2799099" y="1835692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15" name="Google Shape;246;p33">
            <a:extLst>
              <a:ext uri="{FF2B5EF4-FFF2-40B4-BE49-F238E27FC236}">
                <a16:creationId xmlns:a16="http://schemas.microsoft.com/office/drawing/2014/main" id="{9EB38FCC-0CA0-45E1-9D05-E6AFCA6A41A3}"/>
              </a:ext>
            </a:extLst>
          </p:cNvPr>
          <p:cNvSpPr txBox="1"/>
          <p:nvPr/>
        </p:nvSpPr>
        <p:spPr>
          <a:xfrm>
            <a:off x="7359049" y="2427092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2" name="Google Shape;247;p33">
            <a:extLst>
              <a:ext uri="{FF2B5EF4-FFF2-40B4-BE49-F238E27FC236}">
                <a16:creationId xmlns:a16="http://schemas.microsoft.com/office/drawing/2014/main" id="{AF5088CE-7351-42C5-AE70-6A403B43557E}"/>
              </a:ext>
            </a:extLst>
          </p:cNvPr>
          <p:cNvSpPr/>
          <p:nvPr/>
        </p:nvSpPr>
        <p:spPr>
          <a:xfrm>
            <a:off x="3644524" y="1379525"/>
            <a:ext cx="4060100" cy="996775"/>
          </a:xfrm>
          <a:custGeom>
            <a:avLst/>
            <a:gdLst/>
            <a:ahLst/>
            <a:cxnLst/>
            <a:rect l="l" t="t" r="r" b="b"/>
            <a:pathLst>
              <a:path w="162404" h="39871" extrusionOk="0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3" name="Google Shape;248;p33">
            <a:extLst>
              <a:ext uri="{FF2B5EF4-FFF2-40B4-BE49-F238E27FC236}">
                <a16:creationId xmlns:a16="http://schemas.microsoft.com/office/drawing/2014/main" id="{7C982241-8D03-4313-A408-E141E9A48F70}"/>
              </a:ext>
            </a:extLst>
          </p:cNvPr>
          <p:cNvCxnSpPr/>
          <p:nvPr/>
        </p:nvCxnSpPr>
        <p:spPr>
          <a:xfrm>
            <a:off x="7662549" y="2297617"/>
            <a:ext cx="63000" cy="1368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" name="Google Shape;249;p33">
            <a:extLst>
              <a:ext uri="{FF2B5EF4-FFF2-40B4-BE49-F238E27FC236}">
                <a16:creationId xmlns:a16="http://schemas.microsoft.com/office/drawing/2014/main" id="{C8361760-645F-47DB-9888-974966D84F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749" y="1111794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50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Свертка</a:t>
            </a:r>
          </a:p>
        </p:txBody>
      </p:sp>
      <p:pic>
        <p:nvPicPr>
          <p:cNvPr id="16" name="Google Shape;254;p34">
            <a:extLst>
              <a:ext uri="{FF2B5EF4-FFF2-40B4-BE49-F238E27FC236}">
                <a16:creationId xmlns:a16="http://schemas.microsoft.com/office/drawing/2014/main" id="{E0AAF171-0B84-42C2-96DB-5F167820DF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60" y="234888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5;p34">
            <a:extLst>
              <a:ext uri="{FF2B5EF4-FFF2-40B4-BE49-F238E27FC236}">
                <a16:creationId xmlns:a16="http://schemas.microsoft.com/office/drawing/2014/main" id="{460DEEE4-96D1-435F-8E30-2151DD6900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99" y="2504967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56;p34">
            <a:extLst>
              <a:ext uri="{FF2B5EF4-FFF2-40B4-BE49-F238E27FC236}">
                <a16:creationId xmlns:a16="http://schemas.microsoft.com/office/drawing/2014/main" id="{ACCA1EB8-FEA9-4FD1-B6D7-4BABF2B77BF5}"/>
              </a:ext>
            </a:extLst>
          </p:cNvPr>
          <p:cNvSpPr/>
          <p:nvPr/>
        </p:nvSpPr>
        <p:spPr>
          <a:xfrm>
            <a:off x="7294399" y="2504967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57;p34">
            <a:extLst>
              <a:ext uri="{FF2B5EF4-FFF2-40B4-BE49-F238E27FC236}">
                <a16:creationId xmlns:a16="http://schemas.microsoft.com/office/drawing/2014/main" id="{B96924BC-6235-4059-B574-26161DA74C44}"/>
              </a:ext>
            </a:extLst>
          </p:cNvPr>
          <p:cNvSpPr txBox="1"/>
          <p:nvPr/>
        </p:nvSpPr>
        <p:spPr>
          <a:xfrm>
            <a:off x="7252324" y="2427092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0" name="Google Shape;258;p34">
            <a:extLst>
              <a:ext uri="{FF2B5EF4-FFF2-40B4-BE49-F238E27FC236}">
                <a16:creationId xmlns:a16="http://schemas.microsoft.com/office/drawing/2014/main" id="{5EDB071F-7CF4-4956-866F-54929A0FD925}"/>
              </a:ext>
            </a:extLst>
          </p:cNvPr>
          <p:cNvCxnSpPr/>
          <p:nvPr/>
        </p:nvCxnSpPr>
        <p:spPr>
          <a:xfrm rot="5400000">
            <a:off x="2561099" y="2595392"/>
            <a:ext cx="3156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259;p34">
            <a:extLst>
              <a:ext uri="{FF2B5EF4-FFF2-40B4-BE49-F238E27FC236}">
                <a16:creationId xmlns:a16="http://schemas.microsoft.com/office/drawing/2014/main" id="{0C9D3970-E368-49C4-8520-F930CD157FF9}"/>
              </a:ext>
            </a:extLst>
          </p:cNvPr>
          <p:cNvSpPr txBox="1"/>
          <p:nvPr/>
        </p:nvSpPr>
        <p:spPr>
          <a:xfrm rot="-5400000">
            <a:off x="2081249" y="2399167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pic>
        <p:nvPicPr>
          <p:cNvPr id="25" name="Google Shape;261;p34">
            <a:extLst>
              <a:ext uri="{FF2B5EF4-FFF2-40B4-BE49-F238E27FC236}">
                <a16:creationId xmlns:a16="http://schemas.microsoft.com/office/drawing/2014/main" id="{91A45741-3DB2-4A5B-AE47-3F41BCC1D4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749" y="1111794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2;p34">
            <a:extLst>
              <a:ext uri="{FF2B5EF4-FFF2-40B4-BE49-F238E27FC236}">
                <a16:creationId xmlns:a16="http://schemas.microsoft.com/office/drawing/2014/main" id="{3C5BD2F3-D186-49B5-8680-82140F9B78F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7737" y="1080360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63;p34">
            <a:extLst>
              <a:ext uri="{FF2B5EF4-FFF2-40B4-BE49-F238E27FC236}">
                <a16:creationId xmlns:a16="http://schemas.microsoft.com/office/drawing/2014/main" id="{D1CE69B4-3484-4D99-95CC-4DE325EF1ADD}"/>
              </a:ext>
            </a:extLst>
          </p:cNvPr>
          <p:cNvSpPr txBox="1"/>
          <p:nvPr/>
        </p:nvSpPr>
        <p:spPr>
          <a:xfrm>
            <a:off x="7252324" y="2593667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8" name="Google Shape;264;p34">
            <a:extLst>
              <a:ext uri="{FF2B5EF4-FFF2-40B4-BE49-F238E27FC236}">
                <a16:creationId xmlns:a16="http://schemas.microsoft.com/office/drawing/2014/main" id="{4675D4CF-6CED-4B0B-BD68-802987BB7990}"/>
              </a:ext>
            </a:extLst>
          </p:cNvPr>
          <p:cNvSpPr/>
          <p:nvPr/>
        </p:nvSpPr>
        <p:spPr>
          <a:xfrm>
            <a:off x="3339474" y="1593833"/>
            <a:ext cx="3912850" cy="1110975"/>
          </a:xfrm>
          <a:custGeom>
            <a:avLst/>
            <a:gdLst/>
            <a:ahLst/>
            <a:cxnLst/>
            <a:rect l="l" t="t" r="r" b="b"/>
            <a:pathLst>
              <a:path w="156514" h="44439" extrusionOk="0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9" name="Google Shape;265;p34">
            <a:extLst>
              <a:ext uri="{FF2B5EF4-FFF2-40B4-BE49-F238E27FC236}">
                <a16:creationId xmlns:a16="http://schemas.microsoft.com/office/drawing/2014/main" id="{CE441B99-7F1E-4CAA-A026-774FF1A04AE5}"/>
              </a:ext>
            </a:extLst>
          </p:cNvPr>
          <p:cNvCxnSpPr/>
          <p:nvPr/>
        </p:nvCxnSpPr>
        <p:spPr>
          <a:xfrm>
            <a:off x="7084099" y="2532392"/>
            <a:ext cx="210300" cy="231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60;p34">
            <a:extLst>
              <a:ext uri="{FF2B5EF4-FFF2-40B4-BE49-F238E27FC236}">
                <a16:creationId xmlns:a16="http://schemas.microsoft.com/office/drawing/2014/main" id="{8D0192D9-5662-4DAD-A5B5-38EBB680FB5C}"/>
              </a:ext>
            </a:extLst>
          </p:cNvPr>
          <p:cNvSpPr txBox="1"/>
          <p:nvPr/>
        </p:nvSpPr>
        <p:spPr>
          <a:xfrm>
            <a:off x="7351423" y="2425367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-5 6 10 -4 5 -3 -12 7 6 9 -18 -3 9 2 5 -4 0 1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 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32498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Свертка</a:t>
            </a:r>
          </a:p>
        </p:txBody>
      </p:sp>
      <p:pic>
        <p:nvPicPr>
          <p:cNvPr id="41" name="Google Shape;270;p35">
            <a:extLst>
              <a:ext uri="{FF2B5EF4-FFF2-40B4-BE49-F238E27FC236}">
                <a16:creationId xmlns:a16="http://schemas.microsoft.com/office/drawing/2014/main" id="{CB28BAB7-B82E-49D9-B55F-AE44B7EB1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60" y="2348880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271;p35">
            <a:extLst>
              <a:ext uri="{FF2B5EF4-FFF2-40B4-BE49-F238E27FC236}">
                <a16:creationId xmlns:a16="http://schemas.microsoft.com/office/drawing/2014/main" id="{119072B0-1975-458C-8B92-CF6596BC3C72}"/>
              </a:ext>
            </a:extLst>
          </p:cNvPr>
          <p:cNvSpPr/>
          <p:nvPr/>
        </p:nvSpPr>
        <p:spPr>
          <a:xfrm>
            <a:off x="7294399" y="2504967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72;p35">
            <a:extLst>
              <a:ext uri="{FF2B5EF4-FFF2-40B4-BE49-F238E27FC236}">
                <a16:creationId xmlns:a16="http://schemas.microsoft.com/office/drawing/2014/main" id="{BC282EA9-A0F4-4BB8-ADDF-BD7D164DE2A6}"/>
              </a:ext>
            </a:extLst>
          </p:cNvPr>
          <p:cNvSpPr txBox="1"/>
          <p:nvPr/>
        </p:nvSpPr>
        <p:spPr>
          <a:xfrm>
            <a:off x="7252324" y="2427092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44" name="Google Shape;273;p35">
            <a:extLst>
              <a:ext uri="{FF2B5EF4-FFF2-40B4-BE49-F238E27FC236}">
                <a16:creationId xmlns:a16="http://schemas.microsoft.com/office/drawing/2014/main" id="{6BDFF972-FF89-48D1-81E9-831C736A4B83}"/>
              </a:ext>
            </a:extLst>
          </p:cNvPr>
          <p:cNvSpPr txBox="1"/>
          <p:nvPr/>
        </p:nvSpPr>
        <p:spPr>
          <a:xfrm>
            <a:off x="7359024" y="2427092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45" name="Google Shape;274;p35">
            <a:extLst>
              <a:ext uri="{FF2B5EF4-FFF2-40B4-BE49-F238E27FC236}">
                <a16:creationId xmlns:a16="http://schemas.microsoft.com/office/drawing/2014/main" id="{FB9E8B70-65C4-4574-9C3D-4F650F136781}"/>
              </a:ext>
            </a:extLst>
          </p:cNvPr>
          <p:cNvSpPr txBox="1"/>
          <p:nvPr/>
        </p:nvSpPr>
        <p:spPr>
          <a:xfrm>
            <a:off x="7252324" y="2593667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47" name="Google Shape;276;p35">
            <a:extLst>
              <a:ext uri="{FF2B5EF4-FFF2-40B4-BE49-F238E27FC236}">
                <a16:creationId xmlns:a16="http://schemas.microsoft.com/office/drawing/2014/main" id="{3FE6239C-607E-4C92-A90D-A446E9B5D7CE}"/>
              </a:ext>
            </a:extLst>
          </p:cNvPr>
          <p:cNvSpPr txBox="1"/>
          <p:nvPr/>
        </p:nvSpPr>
        <p:spPr>
          <a:xfrm>
            <a:off x="7252324" y="4724417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82662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Паддинг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Google Shape;290;p36">
            <a:extLst>
              <a:ext uri="{FF2B5EF4-FFF2-40B4-BE49-F238E27FC236}">
                <a16:creationId xmlns:a16="http://schemas.microsoft.com/office/drawing/2014/main" id="{6F979081-5D83-444E-BB3A-DD1CC2A3BE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60" y="2348880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91;p36">
            <a:extLst>
              <a:ext uri="{FF2B5EF4-FFF2-40B4-BE49-F238E27FC236}">
                <a16:creationId xmlns:a16="http://schemas.microsoft.com/office/drawing/2014/main" id="{3C131D07-BA58-41BE-B022-CEA3293824B0}"/>
              </a:ext>
            </a:extLst>
          </p:cNvPr>
          <p:cNvSpPr/>
          <p:nvPr/>
        </p:nvSpPr>
        <p:spPr>
          <a:xfrm>
            <a:off x="7294474" y="2605367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92;p36">
            <a:extLst>
              <a:ext uri="{FF2B5EF4-FFF2-40B4-BE49-F238E27FC236}">
                <a16:creationId xmlns:a16="http://schemas.microsoft.com/office/drawing/2014/main" id="{718CF5D4-01A4-4A28-8F27-504DFA9DCC24}"/>
              </a:ext>
            </a:extLst>
          </p:cNvPr>
          <p:cNvSpPr txBox="1"/>
          <p:nvPr/>
        </p:nvSpPr>
        <p:spPr>
          <a:xfrm>
            <a:off x="7252399" y="2527492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0" name="Google Shape;293;p36">
            <a:extLst>
              <a:ext uri="{FF2B5EF4-FFF2-40B4-BE49-F238E27FC236}">
                <a16:creationId xmlns:a16="http://schemas.microsoft.com/office/drawing/2014/main" id="{2079ADF1-3A78-441A-96A8-2AC661F9C261}"/>
              </a:ext>
            </a:extLst>
          </p:cNvPr>
          <p:cNvSpPr txBox="1"/>
          <p:nvPr/>
        </p:nvSpPr>
        <p:spPr>
          <a:xfrm>
            <a:off x="7342499" y="2527492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0 0 0 1 5 -3 -12 7 6 9 -18 -3 9 2 5 -4 0 1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6 -4 23 5 6 1 -7 8 -4 -3 -2 6 7 9 -4 -8 9 10 0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                            …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6 5 -3 7 -11 1 6 9 10 3 4 2 -2 4 5 9 10 -1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 </a:t>
            </a:r>
            <a:endParaRPr sz="1000" dirty="0"/>
          </a:p>
        </p:txBody>
      </p:sp>
      <p:sp>
        <p:nvSpPr>
          <p:cNvPr id="21" name="Google Shape;294;p36">
            <a:extLst>
              <a:ext uri="{FF2B5EF4-FFF2-40B4-BE49-F238E27FC236}">
                <a16:creationId xmlns:a16="http://schemas.microsoft.com/office/drawing/2014/main" id="{5C3747FC-201C-4B48-845A-79F9BA8152F8}"/>
              </a:ext>
            </a:extLst>
          </p:cNvPr>
          <p:cNvSpPr txBox="1"/>
          <p:nvPr/>
        </p:nvSpPr>
        <p:spPr>
          <a:xfrm>
            <a:off x="7252399" y="2694067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3" name="Google Shape;296;p36">
            <a:extLst>
              <a:ext uri="{FF2B5EF4-FFF2-40B4-BE49-F238E27FC236}">
                <a16:creationId xmlns:a16="http://schemas.microsoft.com/office/drawing/2014/main" id="{7385A83F-7C58-44C7-B5CE-A60C37BECB49}"/>
              </a:ext>
            </a:extLst>
          </p:cNvPr>
          <p:cNvSpPr txBox="1"/>
          <p:nvPr/>
        </p:nvSpPr>
        <p:spPr>
          <a:xfrm>
            <a:off x="7252399" y="4824817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pic>
        <p:nvPicPr>
          <p:cNvPr id="28" name="Google Shape;305;p36">
            <a:extLst>
              <a:ext uri="{FF2B5EF4-FFF2-40B4-BE49-F238E27FC236}">
                <a16:creationId xmlns:a16="http://schemas.microsoft.com/office/drawing/2014/main" id="{22DC5585-2AC1-40A0-9C18-8B9FBE6084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724" y="2195167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06;p36">
            <a:extLst>
              <a:ext uri="{FF2B5EF4-FFF2-40B4-BE49-F238E27FC236}">
                <a16:creationId xmlns:a16="http://schemas.microsoft.com/office/drawing/2014/main" id="{EE4949A9-556A-4664-B973-FFDE48784C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724" y="5269117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7;p36">
            <a:extLst>
              <a:ext uri="{FF2B5EF4-FFF2-40B4-BE49-F238E27FC236}">
                <a16:creationId xmlns:a16="http://schemas.microsoft.com/office/drawing/2014/main" id="{65C8F19F-3750-407A-A87A-18115FA882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237" y="2348892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08;p36">
            <a:extLst>
              <a:ext uri="{FF2B5EF4-FFF2-40B4-BE49-F238E27FC236}">
                <a16:creationId xmlns:a16="http://schemas.microsoft.com/office/drawing/2014/main" id="{53552AD8-FE43-475B-B45B-D1C429E617F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9912" y="2348892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09;p36">
            <a:extLst>
              <a:ext uri="{FF2B5EF4-FFF2-40B4-BE49-F238E27FC236}">
                <a16:creationId xmlns:a16="http://schemas.microsoft.com/office/drawing/2014/main" id="{C4261EFB-35E1-40D1-A3E6-B0786BF345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0299" y="2161266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10;p36">
            <a:extLst>
              <a:ext uri="{FF2B5EF4-FFF2-40B4-BE49-F238E27FC236}">
                <a16:creationId xmlns:a16="http://schemas.microsoft.com/office/drawing/2014/main" id="{A938F02D-5E3F-49F2-B953-AE20D35E48E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0699" y="5238979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11;p36">
            <a:extLst>
              <a:ext uri="{FF2B5EF4-FFF2-40B4-BE49-F238E27FC236}">
                <a16:creationId xmlns:a16="http://schemas.microsoft.com/office/drawing/2014/main" id="{925E2516-7774-44AC-8C77-3C6211CE5A5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5249" y="5276992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12;p36">
            <a:extLst>
              <a:ext uri="{FF2B5EF4-FFF2-40B4-BE49-F238E27FC236}">
                <a16:creationId xmlns:a16="http://schemas.microsoft.com/office/drawing/2014/main" id="{D6B1EC8D-ABFA-4F6E-8FDC-694FA11910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5249" y="2203042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13;p36">
            <a:extLst>
              <a:ext uri="{FF2B5EF4-FFF2-40B4-BE49-F238E27FC236}">
                <a16:creationId xmlns:a16="http://schemas.microsoft.com/office/drawing/2014/main" id="{1E4A562F-1A97-4A90-92E8-BFEDF4E98424}"/>
              </a:ext>
            </a:extLst>
          </p:cNvPr>
          <p:cNvSpPr/>
          <p:nvPr/>
        </p:nvSpPr>
        <p:spPr>
          <a:xfrm>
            <a:off x="2960899" y="2363467"/>
            <a:ext cx="2936400" cy="292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14;p36">
            <a:extLst>
              <a:ext uri="{FF2B5EF4-FFF2-40B4-BE49-F238E27FC236}">
                <a16:creationId xmlns:a16="http://schemas.microsoft.com/office/drawing/2014/main" id="{4FB99DD9-C00A-4F74-AF7F-A214D64CFEFF}"/>
              </a:ext>
            </a:extLst>
          </p:cNvPr>
          <p:cNvSpPr/>
          <p:nvPr/>
        </p:nvSpPr>
        <p:spPr>
          <a:xfrm>
            <a:off x="2736824" y="2163542"/>
            <a:ext cx="3323700" cy="329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9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Сверточная нейронная сеть</a:t>
            </a:r>
          </a:p>
        </p:txBody>
      </p:sp>
      <p:pic>
        <p:nvPicPr>
          <p:cNvPr id="36" name="Google Shape;667;p55">
            <a:extLst>
              <a:ext uri="{FF2B5EF4-FFF2-40B4-BE49-F238E27FC236}">
                <a16:creationId xmlns:a16="http://schemas.microsoft.com/office/drawing/2014/main" id="{538152FF-F678-48BE-B6B7-1C6037ECD3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342" y="1782740"/>
            <a:ext cx="4015268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68;p55">
            <a:extLst>
              <a:ext uri="{FF2B5EF4-FFF2-40B4-BE49-F238E27FC236}">
                <a16:creationId xmlns:a16="http://schemas.microsoft.com/office/drawing/2014/main" id="{C541B863-0F41-40AF-BAAA-2115AF7F0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924" y="2783194"/>
            <a:ext cx="1273730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69;p55">
            <a:extLst>
              <a:ext uri="{FF2B5EF4-FFF2-40B4-BE49-F238E27FC236}">
                <a16:creationId xmlns:a16="http://schemas.microsoft.com/office/drawing/2014/main" id="{A6D01EC4-8DEB-4A07-AECB-ACC3B7D99C1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692" y="2759979"/>
            <a:ext cx="1273730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670;p55">
            <a:extLst>
              <a:ext uri="{FF2B5EF4-FFF2-40B4-BE49-F238E27FC236}">
                <a16:creationId xmlns:a16="http://schemas.microsoft.com/office/drawing/2014/main" id="{527FD408-3032-447A-8D66-62182B6FCD37}"/>
              </a:ext>
            </a:extLst>
          </p:cNvPr>
          <p:cNvSpPr txBox="1"/>
          <p:nvPr/>
        </p:nvSpPr>
        <p:spPr>
          <a:xfrm>
            <a:off x="1622550" y="1985854"/>
            <a:ext cx="7352181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      Image                     Kernel                    Feature Map                        Pooling</a:t>
            </a:r>
            <a:endParaRPr dirty="0"/>
          </a:p>
        </p:txBody>
      </p:sp>
      <p:cxnSp>
        <p:nvCxnSpPr>
          <p:cNvPr id="40" name="Google Shape;671;p55">
            <a:extLst>
              <a:ext uri="{FF2B5EF4-FFF2-40B4-BE49-F238E27FC236}">
                <a16:creationId xmlns:a16="http://schemas.microsoft.com/office/drawing/2014/main" id="{A1103BF8-0B97-40EB-99AA-9921B1A722D9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2975654" y="3292156"/>
            <a:ext cx="397038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683;p55">
            <a:extLst>
              <a:ext uri="{FF2B5EF4-FFF2-40B4-BE49-F238E27FC236}">
                <a16:creationId xmlns:a16="http://schemas.microsoft.com/office/drawing/2014/main" id="{FD5D1EBE-C83E-4287-A839-D6FDD28814E8}"/>
              </a:ext>
            </a:extLst>
          </p:cNvPr>
          <p:cNvCxnSpPr>
            <a:cxnSpLocks/>
          </p:cNvCxnSpPr>
          <p:nvPr/>
        </p:nvCxnSpPr>
        <p:spPr>
          <a:xfrm>
            <a:off x="4726260" y="3288506"/>
            <a:ext cx="38437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" name="Google Shape;685;p55">
            <a:extLst>
              <a:ext uri="{FF2B5EF4-FFF2-40B4-BE49-F238E27FC236}">
                <a16:creationId xmlns:a16="http://schemas.microsoft.com/office/drawing/2014/main" id="{10C57043-44C8-4E4A-88DF-1250FDB49595}"/>
              </a:ext>
            </a:extLst>
          </p:cNvPr>
          <p:cNvSpPr txBox="1"/>
          <p:nvPr/>
        </p:nvSpPr>
        <p:spPr>
          <a:xfrm>
            <a:off x="4009557" y="4780785"/>
            <a:ext cx="6732443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6A9C2F-1BC6-4653-B001-3C23E958E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434" y="2609166"/>
            <a:ext cx="1332666" cy="1365983"/>
          </a:xfrm>
          <a:prstGeom prst="rect">
            <a:avLst/>
          </a:prstGeom>
        </p:spPr>
      </p:pic>
      <p:cxnSp>
        <p:nvCxnSpPr>
          <p:cNvPr id="66" name="Google Shape;683;p55">
            <a:extLst>
              <a:ext uri="{FF2B5EF4-FFF2-40B4-BE49-F238E27FC236}">
                <a16:creationId xmlns:a16="http://schemas.microsoft.com/office/drawing/2014/main" id="{40E26EB2-6FCB-4ECC-B52A-379489B040A7}"/>
              </a:ext>
            </a:extLst>
          </p:cNvPr>
          <p:cNvCxnSpPr>
            <a:cxnSpLocks/>
          </p:cNvCxnSpPr>
          <p:nvPr/>
        </p:nvCxnSpPr>
        <p:spPr>
          <a:xfrm>
            <a:off x="6742484" y="3292157"/>
            <a:ext cx="38437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2144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Сверточная нейронная сеть</a:t>
            </a:r>
          </a:p>
        </p:txBody>
      </p:sp>
      <p:pic>
        <p:nvPicPr>
          <p:cNvPr id="42" name="Google Shape;525;p48">
            <a:extLst>
              <a:ext uri="{FF2B5EF4-FFF2-40B4-BE49-F238E27FC236}">
                <a16:creationId xmlns:a16="http://schemas.microsoft.com/office/drawing/2014/main" id="{1D5EDA48-5D16-4865-A639-6BCBB7FE35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988" y="1844824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526;p48">
            <a:extLst>
              <a:ext uri="{FF2B5EF4-FFF2-40B4-BE49-F238E27FC236}">
                <a16:creationId xmlns:a16="http://schemas.microsoft.com/office/drawing/2014/main" id="{0C891035-5DE4-4C10-B9FD-A6AF993CC57E}"/>
              </a:ext>
            </a:extLst>
          </p:cNvPr>
          <p:cNvSpPr txBox="1"/>
          <p:nvPr/>
        </p:nvSpPr>
        <p:spPr>
          <a:xfrm>
            <a:off x="3271111" y="1340786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1 слой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сверток</a:t>
            </a:r>
            <a:endParaRPr sz="1000" dirty="0"/>
          </a:p>
        </p:txBody>
      </p:sp>
      <p:sp>
        <p:nvSpPr>
          <p:cNvPr id="44" name="Google Shape;527;p48">
            <a:extLst>
              <a:ext uri="{FF2B5EF4-FFF2-40B4-BE49-F238E27FC236}">
                <a16:creationId xmlns:a16="http://schemas.microsoft.com/office/drawing/2014/main" id="{6D9438C9-243B-4A8E-8271-3CABE2ED7AAF}"/>
              </a:ext>
            </a:extLst>
          </p:cNvPr>
          <p:cNvSpPr txBox="1"/>
          <p:nvPr/>
        </p:nvSpPr>
        <p:spPr>
          <a:xfrm>
            <a:off x="4270543" y="1331483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2 слой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сверток</a:t>
            </a:r>
            <a:endParaRPr sz="1000" dirty="0"/>
          </a:p>
        </p:txBody>
      </p:sp>
      <p:sp>
        <p:nvSpPr>
          <p:cNvPr id="45" name="Google Shape;528;p48">
            <a:extLst>
              <a:ext uri="{FF2B5EF4-FFF2-40B4-BE49-F238E27FC236}">
                <a16:creationId xmlns:a16="http://schemas.microsoft.com/office/drawing/2014/main" id="{F3C9D899-A302-4967-AC28-29F531DDDFD2}"/>
              </a:ext>
            </a:extLst>
          </p:cNvPr>
          <p:cNvSpPr txBox="1"/>
          <p:nvPr/>
        </p:nvSpPr>
        <p:spPr>
          <a:xfrm>
            <a:off x="5133436" y="1331483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3 слой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сверток</a:t>
            </a:r>
            <a:endParaRPr sz="1000" dirty="0"/>
          </a:p>
        </p:txBody>
      </p:sp>
      <p:sp>
        <p:nvSpPr>
          <p:cNvPr id="46" name="Google Shape;529;p48">
            <a:extLst>
              <a:ext uri="{FF2B5EF4-FFF2-40B4-BE49-F238E27FC236}">
                <a16:creationId xmlns:a16="http://schemas.microsoft.com/office/drawing/2014/main" id="{303F052C-FBA7-4EC1-BC85-C7B3B23F8E80}"/>
              </a:ext>
            </a:extLst>
          </p:cNvPr>
          <p:cNvSpPr txBox="1"/>
          <p:nvPr/>
        </p:nvSpPr>
        <p:spPr>
          <a:xfrm>
            <a:off x="6083763" y="1340786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5;p48">
            <a:extLst>
              <a:ext uri="{FF2B5EF4-FFF2-40B4-BE49-F238E27FC236}">
                <a16:creationId xmlns:a16="http://schemas.microsoft.com/office/drawing/2014/main" id="{EE51D0E5-F90C-43E0-81BF-A0E9DF203C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3268" y="2662861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542;p48">
            <a:extLst>
              <a:ext uri="{FF2B5EF4-FFF2-40B4-BE49-F238E27FC236}">
                <a16:creationId xmlns:a16="http://schemas.microsoft.com/office/drawing/2014/main" id="{972AAE58-0BDC-4920-ABD2-801197934357}"/>
              </a:ext>
            </a:extLst>
          </p:cNvPr>
          <p:cNvCxnSpPr/>
          <p:nvPr/>
        </p:nvCxnSpPr>
        <p:spPr>
          <a:xfrm>
            <a:off x="8566782" y="1679449"/>
            <a:ext cx="42000" cy="6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Google Shape;543;p48">
            <a:extLst>
              <a:ext uri="{FF2B5EF4-FFF2-40B4-BE49-F238E27FC236}">
                <a16:creationId xmlns:a16="http://schemas.microsoft.com/office/drawing/2014/main" id="{5796A3CD-5F0B-4634-AD87-FDDE9CED266C}"/>
              </a:ext>
            </a:extLst>
          </p:cNvPr>
          <p:cNvSpPr txBox="1"/>
          <p:nvPr/>
        </p:nvSpPr>
        <p:spPr>
          <a:xfrm>
            <a:off x="8009157" y="1185074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62" name="Google Shape;544;p48">
            <a:extLst>
              <a:ext uri="{FF2B5EF4-FFF2-40B4-BE49-F238E27FC236}">
                <a16:creationId xmlns:a16="http://schemas.microsoft.com/office/drawing/2014/main" id="{04AA46B9-3A49-423B-910D-72E91D31295E}"/>
              </a:ext>
            </a:extLst>
          </p:cNvPr>
          <p:cNvCxnSpPr/>
          <p:nvPr/>
        </p:nvCxnSpPr>
        <p:spPr>
          <a:xfrm>
            <a:off x="8998032" y="2773349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" name="Google Shape;545;p48">
            <a:extLst>
              <a:ext uri="{FF2B5EF4-FFF2-40B4-BE49-F238E27FC236}">
                <a16:creationId xmlns:a16="http://schemas.microsoft.com/office/drawing/2014/main" id="{8B873DFF-07BC-4C17-BEED-EFBC2D6527C9}"/>
              </a:ext>
            </a:extLst>
          </p:cNvPr>
          <p:cNvSpPr txBox="1"/>
          <p:nvPr/>
        </p:nvSpPr>
        <p:spPr>
          <a:xfrm>
            <a:off x="9501064" y="239898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Cross-Entropy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Loss</a:t>
            </a:r>
            <a:endParaRPr dirty="0"/>
          </a:p>
        </p:txBody>
      </p:sp>
      <p:pic>
        <p:nvPicPr>
          <p:cNvPr id="71" name="Google Shape;567;p49">
            <a:extLst>
              <a:ext uri="{FF2B5EF4-FFF2-40B4-BE49-F238E27FC236}">
                <a16:creationId xmlns:a16="http://schemas.microsoft.com/office/drawing/2014/main" id="{08F79DF1-D412-47DF-ADB1-8BE7A756FB0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180" y="4075330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568;p49">
            <a:extLst>
              <a:ext uri="{FF2B5EF4-FFF2-40B4-BE49-F238E27FC236}">
                <a16:creationId xmlns:a16="http://schemas.microsoft.com/office/drawing/2014/main" id="{8E8F7D85-9D14-436D-AB92-AE924ADE797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4716" y="4094861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569;p49">
            <a:extLst>
              <a:ext uri="{FF2B5EF4-FFF2-40B4-BE49-F238E27FC236}">
                <a16:creationId xmlns:a16="http://schemas.microsoft.com/office/drawing/2014/main" id="{125B0622-08C8-40CD-AE6A-42C9EAE709C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2736" y="4043242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570;p49">
            <a:extLst>
              <a:ext uri="{FF2B5EF4-FFF2-40B4-BE49-F238E27FC236}">
                <a16:creationId xmlns:a16="http://schemas.microsoft.com/office/drawing/2014/main" id="{6D4772B7-2FF2-47A2-8A5A-D7414650A0C6}"/>
              </a:ext>
            </a:extLst>
          </p:cNvPr>
          <p:cNvSpPr txBox="1"/>
          <p:nvPr/>
        </p:nvSpPr>
        <p:spPr>
          <a:xfrm>
            <a:off x="2841826" y="4648923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Низкоуровневые паттерны</a:t>
            </a:r>
            <a:endParaRPr sz="1000" dirty="0"/>
          </a:p>
        </p:txBody>
      </p:sp>
      <p:sp>
        <p:nvSpPr>
          <p:cNvPr id="75" name="Google Shape;571;p49">
            <a:extLst>
              <a:ext uri="{FF2B5EF4-FFF2-40B4-BE49-F238E27FC236}">
                <a16:creationId xmlns:a16="http://schemas.microsoft.com/office/drawing/2014/main" id="{9EE41F1D-E65A-4A40-AA63-391412ADDD94}"/>
              </a:ext>
            </a:extLst>
          </p:cNvPr>
          <p:cNvSpPr txBox="1"/>
          <p:nvPr/>
        </p:nvSpPr>
        <p:spPr>
          <a:xfrm>
            <a:off x="4511834" y="4644485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Вырисовываются отдельные части </a:t>
            </a:r>
            <a:endParaRPr sz="1000" dirty="0"/>
          </a:p>
        </p:txBody>
      </p:sp>
      <p:sp>
        <p:nvSpPr>
          <p:cNvPr id="76" name="Google Shape;572;p49">
            <a:extLst>
              <a:ext uri="{FF2B5EF4-FFF2-40B4-BE49-F238E27FC236}">
                <a16:creationId xmlns:a16="http://schemas.microsoft.com/office/drawing/2014/main" id="{8E5340C3-BF85-4351-B198-B3F4937C6481}"/>
              </a:ext>
            </a:extLst>
          </p:cNvPr>
          <p:cNvSpPr txBox="1"/>
          <p:nvPr/>
        </p:nvSpPr>
        <p:spPr>
          <a:xfrm>
            <a:off x="5833513" y="484888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Выделены признаки изображения, важные для задачи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88339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Сверточная нейронная сеть</a:t>
            </a:r>
          </a:p>
        </p:txBody>
      </p:sp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578;p50">
            <a:extLst>
              <a:ext uri="{FF2B5EF4-FFF2-40B4-BE49-F238E27FC236}">
                <a16:creationId xmlns:a16="http://schemas.microsoft.com/office/drawing/2014/main" id="{5C0BC72F-BF3A-40E6-968A-79D8C6131A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186" y="1911002"/>
            <a:ext cx="6071100" cy="298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12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en-US" sz="3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ImageNet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15388F-FAD9-439D-988F-FFE2D5CD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25" y="1381125"/>
            <a:ext cx="4676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2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en-US" sz="3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ImageNet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Google Shape;71;p16">
            <a:extLst>
              <a:ext uri="{FF2B5EF4-FFF2-40B4-BE49-F238E27FC236}">
                <a16:creationId xmlns:a16="http://schemas.microsoft.com/office/drawing/2014/main" id="{AF6D3E32-AF9E-414D-8760-DAFB2CC279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186" y="2069887"/>
            <a:ext cx="6795549" cy="271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852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Задачи компьютерного зрения</a:t>
            </a:r>
          </a:p>
        </p:txBody>
      </p:sp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DFDFDA-A009-4E75-A575-DF018664B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776287"/>
            <a:ext cx="116109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7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FBA3B7-9C3B-41FE-919B-EE671D49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537" y="900112"/>
            <a:ext cx="7143750" cy="5057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CE647B-C125-4256-9437-FE5993C78D9A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Задачи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400704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E39226-B69E-4974-AE40-1843774E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847725"/>
            <a:ext cx="11591925" cy="5162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1806A-7D89-4A80-9272-F00087AB49BA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Задачи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120342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903B09-17E5-442C-A64F-668A0001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1014412"/>
            <a:ext cx="11649075" cy="4829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0C7E0F-9FC2-42D5-A4A5-E6F6F5B03F7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Задачи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4259156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D4B29D-EF69-4402-AB52-03AAC5C9E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7" y="990600"/>
            <a:ext cx="11258550" cy="4876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04A764-C7F7-4623-8DCD-22116E3BCFA4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Задачи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336656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407210-7360-43BE-8470-779B940E9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1543050"/>
            <a:ext cx="11039475" cy="3771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5B3A71-F3CA-4EB9-BEC8-3E324D290722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Задачи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144696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56DB62-026D-49D6-9DFB-D07B34A53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62" y="942975"/>
            <a:ext cx="9715500" cy="4972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26252B-57F0-41C2-A1F4-142FD0B5A9F3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Задачи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249137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99E009-0817-4234-A337-D3228A3A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62" y="1343025"/>
            <a:ext cx="10096500" cy="4171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DFE31C-2DFC-4995-95A5-503F5D8075BF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Задачи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102199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98425B-F63C-4B44-9932-13C02893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928687"/>
            <a:ext cx="10020300" cy="5000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990471-E799-4AFA-90D9-C7A30F45A7C7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Задачи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143868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530;p48">
            <a:extLst>
              <a:ext uri="{FF2B5EF4-FFF2-40B4-BE49-F238E27FC236}">
                <a16:creationId xmlns:a16="http://schemas.microsoft.com/office/drawing/2014/main" id="{9D275C86-8717-474B-B3F6-57AC11ACB4B9}"/>
              </a:ext>
            </a:extLst>
          </p:cNvPr>
          <p:cNvSpPr/>
          <p:nvPr/>
        </p:nvSpPr>
        <p:spPr>
          <a:xfrm>
            <a:off x="2647663" y="3570461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1;p48">
            <a:extLst>
              <a:ext uri="{FF2B5EF4-FFF2-40B4-BE49-F238E27FC236}">
                <a16:creationId xmlns:a16="http://schemas.microsoft.com/office/drawing/2014/main" id="{ECEFB01B-0C30-48BD-8317-3833E38AC08E}"/>
              </a:ext>
            </a:extLst>
          </p:cNvPr>
          <p:cNvSpPr/>
          <p:nvPr/>
        </p:nvSpPr>
        <p:spPr>
          <a:xfrm>
            <a:off x="4134171" y="3827183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2;p48">
            <a:extLst>
              <a:ext uri="{FF2B5EF4-FFF2-40B4-BE49-F238E27FC236}">
                <a16:creationId xmlns:a16="http://schemas.microsoft.com/office/drawing/2014/main" id="{3B4DE11E-DE20-4262-88C7-61C0DAB9E451}"/>
              </a:ext>
            </a:extLst>
          </p:cNvPr>
          <p:cNvSpPr/>
          <p:nvPr/>
        </p:nvSpPr>
        <p:spPr>
          <a:xfrm>
            <a:off x="5073454" y="3570461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33;p48">
            <a:extLst>
              <a:ext uri="{FF2B5EF4-FFF2-40B4-BE49-F238E27FC236}">
                <a16:creationId xmlns:a16="http://schemas.microsoft.com/office/drawing/2014/main" id="{12B6475D-EBD9-4C56-AE45-D68CD1D486CE}"/>
              </a:ext>
            </a:extLst>
          </p:cNvPr>
          <p:cNvSpPr/>
          <p:nvPr/>
        </p:nvSpPr>
        <p:spPr>
          <a:xfrm>
            <a:off x="6012736" y="3750678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34;p48">
            <a:extLst>
              <a:ext uri="{FF2B5EF4-FFF2-40B4-BE49-F238E27FC236}">
                <a16:creationId xmlns:a16="http://schemas.microsoft.com/office/drawing/2014/main" id="{266A8D93-CF60-4E46-B281-A031C2C9F359}"/>
              </a:ext>
            </a:extLst>
          </p:cNvPr>
          <p:cNvSpPr/>
          <p:nvPr/>
        </p:nvSpPr>
        <p:spPr>
          <a:xfrm>
            <a:off x="6779646" y="3881830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6;p48">
            <a:extLst>
              <a:ext uri="{FF2B5EF4-FFF2-40B4-BE49-F238E27FC236}">
                <a16:creationId xmlns:a16="http://schemas.microsoft.com/office/drawing/2014/main" id="{98EDA086-4148-4FD5-9704-7C3DE852339A}"/>
              </a:ext>
            </a:extLst>
          </p:cNvPr>
          <p:cNvSpPr/>
          <p:nvPr/>
        </p:nvSpPr>
        <p:spPr>
          <a:xfrm>
            <a:off x="3742662" y="3570461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37;p48">
            <a:extLst>
              <a:ext uri="{FF2B5EF4-FFF2-40B4-BE49-F238E27FC236}">
                <a16:creationId xmlns:a16="http://schemas.microsoft.com/office/drawing/2014/main" id="{83737868-A48B-4037-89CF-738BBFAB3FFA}"/>
              </a:ext>
            </a:extLst>
          </p:cNvPr>
          <p:cNvSpPr/>
          <p:nvPr/>
        </p:nvSpPr>
        <p:spPr>
          <a:xfrm>
            <a:off x="4578198" y="32708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38;p48">
            <a:extLst>
              <a:ext uri="{FF2B5EF4-FFF2-40B4-BE49-F238E27FC236}">
                <a16:creationId xmlns:a16="http://schemas.microsoft.com/office/drawing/2014/main" id="{1B9A8878-68DB-4FAD-BA68-580660CEB458}"/>
              </a:ext>
            </a:extLst>
          </p:cNvPr>
          <p:cNvSpPr/>
          <p:nvPr/>
        </p:nvSpPr>
        <p:spPr>
          <a:xfrm>
            <a:off x="5678840" y="334084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39;p48">
            <a:extLst>
              <a:ext uri="{FF2B5EF4-FFF2-40B4-BE49-F238E27FC236}">
                <a16:creationId xmlns:a16="http://schemas.microsoft.com/office/drawing/2014/main" id="{FF41157F-3356-4B67-86FB-B186E6628484}"/>
              </a:ext>
            </a:extLst>
          </p:cNvPr>
          <p:cNvSpPr/>
          <p:nvPr/>
        </p:nvSpPr>
        <p:spPr>
          <a:xfrm>
            <a:off x="6364495" y="3040376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0;p48">
            <a:extLst>
              <a:ext uri="{FF2B5EF4-FFF2-40B4-BE49-F238E27FC236}">
                <a16:creationId xmlns:a16="http://schemas.microsoft.com/office/drawing/2014/main" id="{F4EF96B1-A551-4016-BB65-D31409EE8248}"/>
              </a:ext>
            </a:extLst>
          </p:cNvPr>
          <p:cNvSpPr/>
          <p:nvPr/>
        </p:nvSpPr>
        <p:spPr>
          <a:xfrm>
            <a:off x="7292244" y="370161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41;p48">
            <a:extLst>
              <a:ext uri="{FF2B5EF4-FFF2-40B4-BE49-F238E27FC236}">
                <a16:creationId xmlns:a16="http://schemas.microsoft.com/office/drawing/2014/main" id="{E5C01B34-03EF-4E6A-8F3C-3F12B7F01DBF}"/>
              </a:ext>
            </a:extLst>
          </p:cNvPr>
          <p:cNvSpPr/>
          <p:nvPr/>
        </p:nvSpPr>
        <p:spPr>
          <a:xfrm>
            <a:off x="7977926" y="34719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F5E021-6700-42E9-88E7-11863A1E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7" y="976312"/>
            <a:ext cx="10953750" cy="4905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35616B-3E65-45EA-AFC8-E2EF07ABC952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Задачи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160393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en-US" sz="3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ImageNet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15388F-FAD9-439D-988F-FFE2D5CD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25" y="1381125"/>
            <a:ext cx="4676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7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4582244" y="278266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" sz="3600" dirty="0">
                <a:latin typeface="Segoe UI" panose="020B0502040204020203" pitchFamily="34" charset="0"/>
                <a:cs typeface="Segoe UI" panose="020B0502040204020203" pitchFamily="34" charset="0"/>
              </a:rPr>
              <a:t>Вопросы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5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en-US" sz="3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Histogram of Oriented Gradients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Google Shape;89;p18">
            <a:extLst>
              <a:ext uri="{FF2B5EF4-FFF2-40B4-BE49-F238E27FC236}">
                <a16:creationId xmlns:a16="http://schemas.microsoft.com/office/drawing/2014/main" id="{DB6759B2-376D-4604-92BD-E364952FFB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372" y="1677033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0;p18">
            <a:extLst>
              <a:ext uri="{FF2B5EF4-FFF2-40B4-BE49-F238E27FC236}">
                <a16:creationId xmlns:a16="http://schemas.microsoft.com/office/drawing/2014/main" id="{DEE6BBEA-181F-4B7F-828E-3FAF88D46A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822" y="1966208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1;p18">
            <a:extLst>
              <a:ext uri="{FF2B5EF4-FFF2-40B4-BE49-F238E27FC236}">
                <a16:creationId xmlns:a16="http://schemas.microsoft.com/office/drawing/2014/main" id="{9E63D381-D84B-4632-AFFE-34DEA94798FC}"/>
              </a:ext>
            </a:extLst>
          </p:cNvPr>
          <p:cNvSpPr/>
          <p:nvPr/>
        </p:nvSpPr>
        <p:spPr>
          <a:xfrm>
            <a:off x="3801347" y="2018808"/>
            <a:ext cx="378600" cy="4101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92;p18">
            <a:extLst>
              <a:ext uri="{FF2B5EF4-FFF2-40B4-BE49-F238E27FC236}">
                <a16:creationId xmlns:a16="http://schemas.microsoft.com/office/drawing/2014/main" id="{B04DF359-3D4E-43E0-81F3-DA0743083F85}"/>
              </a:ext>
            </a:extLst>
          </p:cNvPr>
          <p:cNvCxnSpPr>
            <a:stCxn id="13" idx="3"/>
          </p:cNvCxnSpPr>
          <p:nvPr/>
        </p:nvCxnSpPr>
        <p:spPr>
          <a:xfrm rot="10800000" flipH="1">
            <a:off x="4179947" y="2197758"/>
            <a:ext cx="1735500" cy="261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94;p18">
            <a:extLst>
              <a:ext uri="{FF2B5EF4-FFF2-40B4-BE49-F238E27FC236}">
                <a16:creationId xmlns:a16="http://schemas.microsoft.com/office/drawing/2014/main" id="{0E47BF24-9809-4B44-8C04-F3B017DE1E1A}"/>
              </a:ext>
            </a:extLst>
          </p:cNvPr>
          <p:cNvCxnSpPr/>
          <p:nvPr/>
        </p:nvCxnSpPr>
        <p:spPr>
          <a:xfrm>
            <a:off x="6958508" y="2060848"/>
            <a:ext cx="0" cy="49440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95;p18">
            <a:extLst>
              <a:ext uri="{FF2B5EF4-FFF2-40B4-BE49-F238E27FC236}">
                <a16:creationId xmlns:a16="http://schemas.microsoft.com/office/drawing/2014/main" id="{BEEDE1B4-5B5B-48EA-A0E4-008D85BE2B28}"/>
              </a:ext>
            </a:extLst>
          </p:cNvPr>
          <p:cNvCxnSpPr/>
          <p:nvPr/>
        </p:nvCxnSpPr>
        <p:spPr>
          <a:xfrm rot="10800000">
            <a:off x="6537833" y="2390735"/>
            <a:ext cx="7257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765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en-US" sz="3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ImageNet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15388F-FAD9-439D-988F-FFE2D5CD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25" y="1381125"/>
            <a:ext cx="4676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1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MNIST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153;p24">
            <a:extLst>
              <a:ext uri="{FF2B5EF4-FFF2-40B4-BE49-F238E27FC236}">
                <a16:creationId xmlns:a16="http://schemas.microsoft.com/office/drawing/2014/main" id="{9C025C3F-2AA7-4F87-99DE-848F3DE8B8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849" y="1772475"/>
            <a:ext cx="3313050" cy="33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0;p25">
            <a:extLst>
              <a:ext uri="{FF2B5EF4-FFF2-40B4-BE49-F238E27FC236}">
                <a16:creationId xmlns:a16="http://schemas.microsoft.com/office/drawing/2014/main" id="{6F759A11-76BD-491B-90BC-2128DBFD6C1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707" y="2463550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1;p25">
            <a:extLst>
              <a:ext uri="{FF2B5EF4-FFF2-40B4-BE49-F238E27FC236}">
                <a16:creationId xmlns:a16="http://schemas.microsoft.com/office/drawing/2014/main" id="{3059026A-BC5E-4CD8-B5A3-93621615299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6780" y="2463550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3;p25">
            <a:extLst>
              <a:ext uri="{FF2B5EF4-FFF2-40B4-BE49-F238E27FC236}">
                <a16:creationId xmlns:a16="http://schemas.microsoft.com/office/drawing/2014/main" id="{11894D43-6A5F-43CB-B4CF-33365F204790}"/>
              </a:ext>
            </a:extLst>
          </p:cNvPr>
          <p:cNvSpPr txBox="1"/>
          <p:nvPr/>
        </p:nvSpPr>
        <p:spPr>
          <a:xfrm>
            <a:off x="8227905" y="2982600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124006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Полносвязные</a:t>
            </a: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 нейронные сети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72;p26">
            <a:extLst>
              <a:ext uri="{FF2B5EF4-FFF2-40B4-BE49-F238E27FC236}">
                <a16:creationId xmlns:a16="http://schemas.microsoft.com/office/drawing/2014/main" id="{13255154-5C41-4847-B649-FF9476B651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599" y="1773387"/>
            <a:ext cx="5880724" cy="331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692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-16450" y="748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Полносвязные</a:t>
            </a: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 нейронные сети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AB1ED5-1F28-451F-BE6D-847B1DAC7F03}"/>
              </a:ext>
            </a:extLst>
          </p:cNvPr>
          <p:cNvSpPr/>
          <p:nvPr/>
        </p:nvSpPr>
        <p:spPr>
          <a:xfrm>
            <a:off x="4179947" y="2802337"/>
            <a:ext cx="3796029" cy="2473325"/>
          </a:xfrm>
          <a:custGeom>
            <a:avLst/>
            <a:gdLst/>
            <a:ahLst/>
            <a:cxnLst/>
            <a:rect l="l" t="t" r="r" b="b"/>
            <a:pathLst>
              <a:path w="3796029" h="2473325">
                <a:moveTo>
                  <a:pt x="1014412" y="1096962"/>
                </a:moveTo>
                <a:lnTo>
                  <a:pt x="0" y="1096962"/>
                </a:lnTo>
                <a:lnTo>
                  <a:pt x="0" y="1425575"/>
                </a:lnTo>
                <a:lnTo>
                  <a:pt x="1014412" y="1425575"/>
                </a:lnTo>
                <a:lnTo>
                  <a:pt x="1014412" y="1096962"/>
                </a:lnTo>
                <a:close/>
              </a:path>
              <a:path w="3796029" h="2473325">
                <a:moveTo>
                  <a:pt x="2028812" y="2144712"/>
                </a:moveTo>
                <a:lnTo>
                  <a:pt x="1014412" y="2144712"/>
                </a:lnTo>
                <a:lnTo>
                  <a:pt x="1014412" y="2473325"/>
                </a:lnTo>
                <a:lnTo>
                  <a:pt x="2028812" y="2473325"/>
                </a:lnTo>
                <a:lnTo>
                  <a:pt x="2028812" y="2144712"/>
                </a:lnTo>
                <a:close/>
              </a:path>
              <a:path w="3796029" h="2473325">
                <a:moveTo>
                  <a:pt x="3404006" y="2144712"/>
                </a:moveTo>
                <a:lnTo>
                  <a:pt x="2389594" y="2144712"/>
                </a:lnTo>
                <a:lnTo>
                  <a:pt x="2389594" y="2473325"/>
                </a:lnTo>
                <a:lnTo>
                  <a:pt x="3404006" y="2473325"/>
                </a:lnTo>
                <a:lnTo>
                  <a:pt x="3404006" y="2144712"/>
                </a:lnTo>
                <a:close/>
              </a:path>
              <a:path w="3796029" h="2473325">
                <a:moveTo>
                  <a:pt x="3795725" y="0"/>
                </a:moveTo>
                <a:lnTo>
                  <a:pt x="2781312" y="0"/>
                </a:lnTo>
                <a:lnTo>
                  <a:pt x="2781312" y="328612"/>
                </a:lnTo>
                <a:lnTo>
                  <a:pt x="3795725" y="328612"/>
                </a:lnTo>
                <a:lnTo>
                  <a:pt x="3795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87E2427C-6CCD-4922-9C79-AE1B0F6B535E}"/>
              </a:ext>
            </a:extLst>
          </p:cNvPr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93;p20">
            <a:extLst>
              <a:ext uri="{FF2B5EF4-FFF2-40B4-BE49-F238E27FC236}">
                <a16:creationId xmlns:a16="http://schemas.microsoft.com/office/drawing/2014/main" id="{261E96E6-EF5A-4A89-A0F6-153C509CB74B}"/>
              </a:ext>
            </a:extLst>
          </p:cNvPr>
          <p:cNvGrpSpPr/>
          <p:nvPr/>
        </p:nvGrpSpPr>
        <p:grpSpPr>
          <a:xfrm>
            <a:off x="3142084" y="1553408"/>
            <a:ext cx="5904656" cy="3751183"/>
            <a:chOff x="1370502" y="902900"/>
            <a:chExt cx="5994473" cy="3488525"/>
          </a:xfrm>
        </p:grpSpPr>
        <p:pic>
          <p:nvPicPr>
            <p:cNvPr id="10" name="Google Shape;94;p20">
              <a:extLst>
                <a:ext uri="{FF2B5EF4-FFF2-40B4-BE49-F238E27FC236}">
                  <a16:creationId xmlns:a16="http://schemas.microsoft.com/office/drawing/2014/main" id="{452584AA-3D42-479E-83A5-21FEC863CB4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487" b="3752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95;p20">
              <a:extLst>
                <a:ext uri="{FF2B5EF4-FFF2-40B4-BE49-F238E27FC236}">
                  <a16:creationId xmlns:a16="http://schemas.microsoft.com/office/drawing/2014/main" id="{6755C682-A59F-4B72-9D62-655AA579298E}"/>
                </a:ext>
              </a:extLst>
            </p:cNvPr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Google Shape;96;p20" descr="x_1">
              <a:extLst>
                <a:ext uri="{FF2B5EF4-FFF2-40B4-BE49-F238E27FC236}">
                  <a16:creationId xmlns:a16="http://schemas.microsoft.com/office/drawing/2014/main" id="{8BDFD74C-1CDB-43AA-AA1A-6ED92ECA588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7;p20" descr="x_2">
              <a:extLst>
                <a:ext uri="{FF2B5EF4-FFF2-40B4-BE49-F238E27FC236}">
                  <a16:creationId xmlns:a16="http://schemas.microsoft.com/office/drawing/2014/main" id="{57C551A5-B64E-4D27-BFA4-481288C30E3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8;p20" descr="x_3">
              <a:extLst>
                <a:ext uri="{FF2B5EF4-FFF2-40B4-BE49-F238E27FC236}">
                  <a16:creationId xmlns:a16="http://schemas.microsoft.com/office/drawing/2014/main" id="{F558759C-EE11-4001-A291-BD4F7B6EC71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9;p20" descr="x_4">
              <a:extLst>
                <a:ext uri="{FF2B5EF4-FFF2-40B4-BE49-F238E27FC236}">
                  <a16:creationId xmlns:a16="http://schemas.microsoft.com/office/drawing/2014/main" id="{F09430F6-C5DF-44C2-9555-57F2328CA49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00;p20" descr="x_n">
              <a:extLst>
                <a:ext uri="{FF2B5EF4-FFF2-40B4-BE49-F238E27FC236}">
                  <a16:creationId xmlns:a16="http://schemas.microsoft.com/office/drawing/2014/main" id="{AE03449D-1E60-434B-9F16-9DEF6283811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01;p20" descr="x_{n-1}">
              <a:extLst>
                <a:ext uri="{FF2B5EF4-FFF2-40B4-BE49-F238E27FC236}">
                  <a16:creationId xmlns:a16="http://schemas.microsoft.com/office/drawing/2014/main" id="{21554017-B9DC-4F9F-A608-2145452077AA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02;p20" descr="x_{n-2}">
              <a:extLst>
                <a:ext uri="{FF2B5EF4-FFF2-40B4-BE49-F238E27FC236}">
                  <a16:creationId xmlns:a16="http://schemas.microsoft.com/office/drawing/2014/main" id="{E99F4623-64D3-4D8D-A0BD-19CD5292D513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509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Тема Offic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D80E12-3BE9-4746-820E-FFB249F467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2598</TotalTime>
  <Words>707</Words>
  <Application>Microsoft Office PowerPoint</Application>
  <PresentationFormat>Произвольный</PresentationFormat>
  <Paragraphs>162</Paragraphs>
  <Slides>40</Slides>
  <Notes>39</Notes>
  <HiddenSlides>7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Constantia</vt:lpstr>
      <vt:lpstr>Segoe UI</vt:lpstr>
      <vt:lpstr>Ретро</vt:lpstr>
      <vt:lpstr>Основы глубокого обучения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интеллектуальной обработки данных и машинного обучения с использованием глубоких нейронных сетей</dc:title>
  <dc:creator>Борис Вишняков</dc:creator>
  <cp:lastModifiedBy>Ivan Sgibnev</cp:lastModifiedBy>
  <cp:revision>70</cp:revision>
  <dcterms:created xsi:type="dcterms:W3CDTF">2021-09-06T17:40:32Z</dcterms:created>
  <dcterms:modified xsi:type="dcterms:W3CDTF">2021-11-09T09:39:27Z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